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1.xml" ContentType="application/vnd.openxmlformats-officedocument.theme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1" r:id="rId3"/>
    <p:sldMasterId id="2147483676" r:id="rId4"/>
    <p:sldMasterId id="2147483681" r:id="rId5"/>
    <p:sldMasterId id="2147483690" r:id="rId6"/>
    <p:sldMasterId id="2147483692" r:id="rId7"/>
    <p:sldMasterId id="2147483703" r:id="rId8"/>
    <p:sldMasterId id="2147483709" r:id="rId9"/>
    <p:sldMasterId id="2147483714" r:id="rId10"/>
    <p:sldMasterId id="2147483735" r:id="rId11"/>
    <p:sldMasterId id="2147483744" r:id="rId12"/>
  </p:sldMasterIdLst>
  <p:sldIdLst>
    <p:sldId id="328" r:id="rId13"/>
    <p:sldId id="308" r:id="rId14"/>
    <p:sldId id="388" r:id="rId15"/>
    <p:sldId id="389" r:id="rId16"/>
    <p:sldId id="398" r:id="rId17"/>
    <p:sldId id="390" r:id="rId18"/>
    <p:sldId id="391" r:id="rId19"/>
    <p:sldId id="392" r:id="rId20"/>
    <p:sldId id="393" r:id="rId21"/>
    <p:sldId id="394" r:id="rId22"/>
    <p:sldId id="395" r:id="rId23"/>
    <p:sldId id="397" r:id="rId24"/>
    <p:sldId id="402" r:id="rId25"/>
    <p:sldId id="399" r:id="rId26"/>
    <p:sldId id="401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2" r:id="rId36"/>
    <p:sldId id="413" r:id="rId37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66" d="100"/>
          <a:sy n="66" d="100"/>
        </p:scale>
        <p:origin x="5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3BD4FA-08FD-B645-9A95-0C62F16578D8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63858EB-D335-0C46-9C26-C590590CBE62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DD111B-4E7C-1940-B347-33E4459FD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85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3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48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236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801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8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8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961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6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718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46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Title Slide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A2006C-163A-EF41-8C30-1600F269BC16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5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06BF5A6-B6F3-0D45-A23B-1B9F66AC072B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B7490-CBBE-8845-B8A0-DE1A9C454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586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779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06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711805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324736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241224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84233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1090062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005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66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4303F3-E1C0-5F41-AC87-D745C93D50F1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566D0B6-FE78-1741-BBD2-063886CED31A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6D8E6-4D11-5145-A015-9549EF5F0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49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7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46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3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58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18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3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44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1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0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20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24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0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776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1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64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8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693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837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619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37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Google Shape;16;p30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7676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2"/>
          </p:nvPr>
        </p:nvSpPr>
        <p:spPr>
          <a:xfrm>
            <a:off x="584205" y="3884296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542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2"/>
          </p:nvPr>
        </p:nvSpPr>
        <p:spPr>
          <a:xfrm>
            <a:off x="584205" y="38795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5205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2"/>
          </p:nvPr>
        </p:nvSpPr>
        <p:spPr>
          <a:xfrm>
            <a:off x="584205" y="388066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3764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81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575738" y="38891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Google Shape;42;p37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9122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62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127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 preserve="1">
  <p:cSld name="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5878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4000">
                <a:solidFill>
                  <a:schemeClr val="dk2"/>
                </a:solidFill>
              </a:defRPr>
            </a:lvl1pPr>
            <a:lvl2pPr marL="1219170" lvl="1" indent="-524920" algn="l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▪"/>
              <a:defRPr sz="3467">
                <a:solidFill>
                  <a:schemeClr val="dk2"/>
                </a:solidFill>
              </a:defRPr>
            </a:lvl2pPr>
            <a:lvl3pPr marL="1828754" lvl="2" indent="-50798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3200">
                <a:solidFill>
                  <a:schemeClr val="dk2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667">
                <a:solidFill>
                  <a:schemeClr val="dk2"/>
                </a:solidFill>
              </a:defRPr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2400">
                <a:solidFill>
                  <a:schemeClr val="dk2"/>
                </a:solidFill>
              </a:defRPr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8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1798797"/>
            <a:ext cx="10070512" cy="17727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/>
        </p:nvSpPr>
        <p:spPr>
          <a:xfrm rot="5400000" flipH="1">
            <a:off x="3089281" y="-2685623"/>
            <a:ext cx="3350194" cy="870098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78000">
                <a:schemeClr val="bg1"/>
              </a:gs>
              <a:gs pos="0">
                <a:schemeClr val="accent1">
                  <a:lumMod val="78063"/>
                  <a:lumOff val="21938"/>
                  <a:alpha val="78555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946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44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4268914" y="2707605"/>
            <a:ext cx="7313489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47852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Google Shape;49;p31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0" name="Google Shape;50;p31" descr="NOAA-Fisheries-horizont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2" y="6414349"/>
            <a:ext cx="1701401" cy="402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5063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7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98" r:id="rId6"/>
    <p:sldLayoutId id="2147483699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0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96" r:id="rId5"/>
    <p:sldLayoutId id="2147483697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95" r:id="rId5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631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701" r:id="rId3"/>
    <p:sldLayoutId id="2147483702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2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19" r:id="rId6"/>
    <p:sldLayoutId id="2147483720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84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21" r:id="rId5"/>
    <p:sldLayoutId id="2147483722" r:id="rId6"/>
    <p:sldLayoutId id="2147483841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Western GOA </a:t>
            </a:r>
            <a:r>
              <a:rPr lang="en-US" dirty="0" err="1"/>
              <a:t>Pcod</a:t>
            </a:r>
            <a:r>
              <a:rPr lang="en-US" dirty="0"/>
              <a:t> assessment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September 2025 Plan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65DFC-5AB7-48BC-A7F3-F89405E3B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31" y="1840903"/>
            <a:ext cx="2010623" cy="20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WGOA catch from Cod-targeted trips by gear and season since 2020: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E6F74F-087E-48A6-837F-EABD5D84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70170"/>
              </p:ext>
            </p:extLst>
          </p:nvPr>
        </p:nvGraphicFramePr>
        <p:xfrm>
          <a:off x="2390274" y="1960628"/>
          <a:ext cx="7411452" cy="2607945"/>
        </p:xfrm>
        <a:graphic>
          <a:graphicData uri="http://schemas.openxmlformats.org/drawingml/2006/table">
            <a:tbl>
              <a:tblPr/>
              <a:tblGrid>
                <a:gridCol w="1852863">
                  <a:extLst>
                    <a:ext uri="{9D8B030D-6E8A-4147-A177-3AD203B41FA5}">
                      <a16:colId xmlns:a16="http://schemas.microsoft.com/office/drawing/2014/main" val="1089356736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3599316400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2148930006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38870832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Jan-Mar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Apr-Dec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total 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077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2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59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94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7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5209675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home:</a:t>
            </a:r>
          </a:p>
          <a:p>
            <a:pPr lvl="1"/>
            <a:r>
              <a:rPr lang="en-US" sz="2200" dirty="0"/>
              <a:t>Majority of cod-targeted catch in the WGOA and CGOA is landed prior to April, with larger proportion in the WGOA</a:t>
            </a:r>
          </a:p>
          <a:p>
            <a:pPr lvl="1"/>
            <a:r>
              <a:rPr lang="en-US" sz="2200" dirty="0"/>
              <a:t>Within WGOA, this holds particularly for Pot and Trawl</a:t>
            </a:r>
          </a:p>
          <a:p>
            <a:pPr lvl="1"/>
            <a:r>
              <a:rPr lang="en-US" sz="2200" dirty="0"/>
              <a:t>This coincides within the time period when EBS|NBS fish are in the WGOA</a:t>
            </a:r>
          </a:p>
          <a:p>
            <a:pPr lvl="1"/>
            <a:r>
              <a:rPr lang="en-US" sz="2200" dirty="0"/>
              <a:t>Likely that presence of cod in Jan-Mar not the limiting factor for catch in the WGOA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53332-54D1-4DCC-ADD9-01590D4AC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69" y="525179"/>
            <a:ext cx="4943398" cy="53236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304A3-B91E-4BB1-8117-83DA494BE8ED}"/>
              </a:ext>
            </a:extLst>
          </p:cNvPr>
          <p:cNvCxnSpPr/>
          <p:nvPr/>
        </p:nvCxnSpPr>
        <p:spPr>
          <a:xfrm flipV="1">
            <a:off x="6610773" y="799253"/>
            <a:ext cx="0" cy="46329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A59795-1FD5-432A-B72B-C203CAB71717}"/>
              </a:ext>
            </a:extLst>
          </p:cNvPr>
          <p:cNvCxnSpPr/>
          <p:nvPr/>
        </p:nvCxnSpPr>
        <p:spPr>
          <a:xfrm flipV="1">
            <a:off x="8273626" y="799253"/>
            <a:ext cx="0" cy="46329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Purpose is to provide context of how large a proportion of biomass we see in the survey/summer is in the WGOA compared to the EBS|NBS</a:t>
            </a:r>
          </a:p>
          <a:p>
            <a:r>
              <a:rPr lang="en-US" sz="2800" dirty="0" err="1"/>
              <a:t>sdmTMB</a:t>
            </a:r>
            <a:r>
              <a:rPr lang="en-US" sz="2800" dirty="0"/>
              <a:t> used to estimate model-based indices for EBS|NBS and WGOA</a:t>
            </a:r>
          </a:p>
          <a:p>
            <a:pPr lvl="1"/>
            <a:r>
              <a:rPr lang="en-US" sz="2400" dirty="0"/>
              <a:t>Provides annual estimates of survey biomass that integrates EBS-NBS surveys for comparison with survey in WGOA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281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5748951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Map of region:</a:t>
            </a:r>
          </a:p>
          <a:p>
            <a:r>
              <a:rPr lang="en-US" sz="2800" dirty="0"/>
              <a:t>WGOA not quite aligned with current management areas</a:t>
            </a:r>
          </a:p>
          <a:p>
            <a:r>
              <a:rPr lang="en-US" sz="2800" dirty="0"/>
              <a:t>Adjusted based on spatial fishery catch, tagging data, and bathymetry</a:t>
            </a:r>
          </a:p>
          <a:p>
            <a:r>
              <a:rPr lang="en-US" sz="2800" dirty="0"/>
              <a:t>So, not precisely same as current WGOA biomass used in apportionment, but close enough to provide comparisons</a:t>
            </a: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F57D5-10AB-40D6-A04E-6ADD6F945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715" y="853998"/>
            <a:ext cx="4286165" cy="55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1CC152-D787-4739-92BD-27B788BC9B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894"/>
            <a:ext cx="6262437" cy="39140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A595DF-3270-441F-A711-4134C3D90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36" y="1900990"/>
            <a:ext cx="5444685" cy="34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Proportion of survey biomass in WGOA as compared to EBS|NBS is variable, and can be large depending on relative regional biomass</a:t>
            </a:r>
          </a:p>
          <a:p>
            <a:r>
              <a:rPr lang="en-US" sz="2800" dirty="0"/>
              <a:t>In recent years (post-2015) WGOA biomass is around 5-9% of EBS|NBS biomass, and has increased in the last 3 surveys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409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Ad hoc adjustment to current methodology informed by tagging</a:t>
            </a:r>
          </a:p>
          <a:p>
            <a:r>
              <a:rPr lang="en-US" sz="2600" dirty="0"/>
              <a:t>Weigh benefits and risks involved with each</a:t>
            </a:r>
          </a:p>
          <a:p>
            <a:r>
              <a:rPr lang="en-US" sz="2600" dirty="0"/>
              <a:t>Things to keep in mind from previous presentations/discussion: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There is a seasonal component to movement from the WGOA to the BS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There is evidence of migratory and resident populations in WGOA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Fishery largely operates seasonally as well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Our current system is conservative in the WGOA, a change to adjust BRD will involve increasing risk at some level</a:t>
            </a:r>
          </a:p>
        </p:txBody>
      </p:sp>
    </p:spTree>
    <p:extLst>
      <p:ext uri="{BB962C8B-B14F-4D97-AF65-F5344CB8AC3E}">
        <p14:creationId xmlns:p14="http://schemas.microsoft.com/office/powerpoint/2010/main" val="6564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Benefits: </a:t>
            </a:r>
          </a:p>
          <a:p>
            <a:pPr lvl="1"/>
            <a:r>
              <a:rPr lang="en-US" sz="2400" dirty="0"/>
              <a:t>Would provide regional and seasonal estimates of abundance, from which projections of catch can be determined</a:t>
            </a:r>
          </a:p>
          <a:p>
            <a:pPr lvl="1"/>
            <a:r>
              <a:rPr lang="en-US" sz="2400" dirty="0"/>
              <a:t>Provides a framework to estimate and understand movement between the WGOA and BS</a:t>
            </a:r>
          </a:p>
          <a:p>
            <a:pPr lvl="1"/>
            <a:r>
              <a:rPr lang="en-US" sz="2400" dirty="0"/>
              <a:t>Would provide an assessment model that aligns with the biological attributes of the WGOA and BS stock</a:t>
            </a:r>
          </a:p>
        </p:txBody>
      </p:sp>
    </p:spTree>
    <p:extLst>
      <p:ext uri="{BB962C8B-B14F-4D97-AF65-F5344CB8AC3E}">
        <p14:creationId xmlns:p14="http://schemas.microsoft.com/office/powerpoint/2010/main" val="285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Risks:</a:t>
            </a:r>
          </a:p>
          <a:p>
            <a:pPr lvl="1"/>
            <a:r>
              <a:rPr lang="en-US" sz="2400" dirty="0"/>
              <a:t>Extremely data hungry. The biggest hole we have in this type of model is a lack of seasonal index data (i.e., we don’t know the abundance in the WGOA during winter/spawning), we also have limited amount of tagging data to inform movement, which is likely driven to a great extent by environmental/ecosystem influences</a:t>
            </a:r>
          </a:p>
          <a:p>
            <a:pPr lvl="1"/>
            <a:r>
              <a:rPr lang="en-US" sz="2400" dirty="0"/>
              <a:t>To make this type of model run with our available data, will need to make a large number of assumptions, for example, fixing movement and other key parameters</a:t>
            </a:r>
          </a:p>
        </p:txBody>
      </p:sp>
    </p:spTree>
    <p:extLst>
      <p:ext uri="{BB962C8B-B14F-4D97-AF65-F5344CB8AC3E}">
        <p14:creationId xmlns:p14="http://schemas.microsoft.com/office/powerpoint/2010/main" val="17799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Benefits: </a:t>
            </a:r>
          </a:p>
          <a:p>
            <a:pPr lvl="1"/>
            <a:r>
              <a:rPr lang="en-US" sz="2400" dirty="0"/>
              <a:t>Would provide assessment model that aligns with what we understand to be the biological distribution/connectivity between the BS and WGOA stock</a:t>
            </a:r>
          </a:p>
          <a:p>
            <a:pPr lvl="1"/>
            <a:r>
              <a:rPr lang="en-US" sz="2400" dirty="0"/>
              <a:t>Would look very similar to the models we currently use now, would simply be adding survey/fishery data between regions</a:t>
            </a:r>
          </a:p>
          <a:p>
            <a:pPr lvl="1"/>
            <a:r>
              <a:rPr lang="en-US" sz="2400" dirty="0"/>
              <a:t>Note: we have this model in development (Steve will talk about soon)</a:t>
            </a:r>
          </a:p>
        </p:txBody>
      </p:sp>
    </p:spTree>
    <p:extLst>
      <p:ext uri="{BB962C8B-B14F-4D97-AF65-F5344CB8AC3E}">
        <p14:creationId xmlns:p14="http://schemas.microsoft.com/office/powerpoint/2010/main" val="21074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208088"/>
            <a:ext cx="10972800" cy="45259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Combined tagging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Fishery characteristics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Survey index comparison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Brainstorming apportionment options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Discussion</a:t>
            </a:r>
            <a:endParaRPr lang="en-US" sz="28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Risks: </a:t>
            </a:r>
          </a:p>
          <a:p>
            <a:pPr lvl="1"/>
            <a:r>
              <a:rPr lang="en-US" sz="2400" dirty="0"/>
              <a:t>Would not have regional estimates of abundance</a:t>
            </a:r>
          </a:p>
          <a:p>
            <a:pPr lvl="1"/>
            <a:r>
              <a:rPr lang="en-US" sz="2400" dirty="0"/>
              <a:t>The BS data within this model dominates estimates</a:t>
            </a:r>
          </a:p>
          <a:p>
            <a:pPr lvl="1"/>
            <a:r>
              <a:rPr lang="en-US" sz="2400" dirty="0"/>
              <a:t>Would need to develop some sort of apportionment method that (1) provides BRDs, and (2) accounts for seasonality of abundance in WGOA</a:t>
            </a:r>
          </a:p>
          <a:p>
            <a:pPr lvl="1"/>
            <a:r>
              <a:rPr lang="en-US" sz="2400" dirty="0"/>
              <a:t>A large risk here is to not overharvest a summer-resident population within the WGOA from a model that essential swamps out any signal from the WGOA data</a:t>
            </a:r>
          </a:p>
        </p:txBody>
      </p:sp>
    </p:spTree>
    <p:extLst>
      <p:ext uri="{BB962C8B-B14F-4D97-AF65-F5344CB8AC3E}">
        <p14:creationId xmlns:p14="http://schemas.microsoft.com/office/powerpoint/2010/main" val="16619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Benefits: </a:t>
            </a:r>
          </a:p>
          <a:p>
            <a:pPr lvl="1"/>
            <a:r>
              <a:rPr lang="en-US" sz="2400" dirty="0"/>
              <a:t>Would continue to utilize assessment framework that is well understood by managers/stakeholders</a:t>
            </a:r>
          </a:p>
          <a:p>
            <a:pPr lvl="1"/>
            <a:r>
              <a:rPr lang="en-US" sz="2400" dirty="0"/>
              <a:t>Could provide a simple approach to adjusting BRD between the BS and WGOA</a:t>
            </a:r>
          </a:p>
        </p:txBody>
      </p:sp>
    </p:spTree>
    <p:extLst>
      <p:ext uri="{BB962C8B-B14F-4D97-AF65-F5344CB8AC3E}">
        <p14:creationId xmlns:p14="http://schemas.microsoft.com/office/powerpoint/2010/main" val="249720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Risks: </a:t>
            </a:r>
          </a:p>
          <a:p>
            <a:pPr lvl="1"/>
            <a:r>
              <a:rPr lang="en-US" sz="2400" dirty="0"/>
              <a:t>Doesn’t explicitly address the biology/distribution of the BS and WGOA stock through a model</a:t>
            </a:r>
          </a:p>
          <a:p>
            <a:pPr lvl="1"/>
            <a:r>
              <a:rPr lang="en-US" sz="2400" dirty="0"/>
              <a:t>Would need to make an assumption about the movement rate between WGOA and BS</a:t>
            </a:r>
          </a:p>
        </p:txBody>
      </p:sp>
    </p:spTree>
    <p:extLst>
      <p:ext uri="{BB962C8B-B14F-4D97-AF65-F5344CB8AC3E}">
        <p14:creationId xmlns:p14="http://schemas.microsoft.com/office/powerpoint/2010/main" val="893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Simple example to get a feel for what magnitude we’re talking about: </a:t>
            </a:r>
          </a:p>
          <a:p>
            <a:pPr lvl="1"/>
            <a:r>
              <a:rPr lang="en-US" sz="2400" dirty="0"/>
              <a:t>Say X% is the movement rate of WGOA to BS from Jan-Mar, W is biomass in WGOA, and B is the biomass in the BS (use survey biomass in example)</a:t>
            </a:r>
          </a:p>
          <a:p>
            <a:pPr lvl="1"/>
            <a:r>
              <a:rPr lang="en-US" sz="2400" dirty="0"/>
              <a:t>The word problem: If X% of cod move from the WGOA, leaving W that is observed behind, what percent of the BS biomass B surveyed in the summer moved from the WGOA?</a:t>
            </a:r>
          </a:p>
          <a:p>
            <a:pPr lvl="1"/>
            <a:r>
              <a:rPr lang="en-US" sz="2400" dirty="0"/>
              <a:t>Answer: the proportion of biomass in the BS that moved from the WGOA would be X%∙W / B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Simple example to get a feel for what magnitude we’re talking about: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24EDEF-603F-4FFC-944D-A0053499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8723"/>
              </p:ext>
            </p:extLst>
          </p:nvPr>
        </p:nvGraphicFramePr>
        <p:xfrm>
          <a:off x="2443095" y="3606526"/>
          <a:ext cx="6898740" cy="2617470"/>
        </p:xfrm>
        <a:graphic>
          <a:graphicData uri="http://schemas.openxmlformats.org/drawingml/2006/table">
            <a:tbl>
              <a:tblPr/>
              <a:tblGrid>
                <a:gridCol w="1724685">
                  <a:extLst>
                    <a:ext uri="{9D8B030D-6E8A-4147-A177-3AD203B41FA5}">
                      <a16:colId xmlns:a16="http://schemas.microsoft.com/office/drawing/2014/main" val="2325942198"/>
                    </a:ext>
                  </a:extLst>
                </a:gridCol>
                <a:gridCol w="1724685">
                  <a:extLst>
                    <a:ext uri="{9D8B030D-6E8A-4147-A177-3AD203B41FA5}">
                      <a16:colId xmlns:a16="http://schemas.microsoft.com/office/drawing/2014/main" val="3741947748"/>
                    </a:ext>
                  </a:extLst>
                </a:gridCol>
                <a:gridCol w="1724685">
                  <a:extLst>
                    <a:ext uri="{9D8B030D-6E8A-4147-A177-3AD203B41FA5}">
                      <a16:colId xmlns:a16="http://schemas.microsoft.com/office/drawing/2014/main" val="2232932020"/>
                    </a:ext>
                  </a:extLst>
                </a:gridCol>
                <a:gridCol w="1724685">
                  <a:extLst>
                    <a:ext uri="{9D8B030D-6E8A-4147-A177-3AD203B41FA5}">
                      <a16:colId xmlns:a16="http://schemas.microsoft.com/office/drawing/2014/main" val="112633903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BS biomass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Movement rate from 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985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BS biomass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014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3.4%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5.1%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57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254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5.7%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8.6%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370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Avg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6.8%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592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Strong seasonal component to movement from WGOA to EBS|NBS </a:t>
            </a:r>
          </a:p>
          <a:p>
            <a:pPr lvl="1"/>
            <a:r>
              <a:rPr lang="en-US" sz="2600" dirty="0"/>
              <a:t>Any upward adjustment to WGOA BRD involves risk to a resident WGOA stock</a:t>
            </a:r>
          </a:p>
          <a:p>
            <a:pPr lvl="1"/>
            <a:r>
              <a:rPr lang="en-US" sz="2600" dirty="0"/>
              <a:t>Indication that abundance is larger in WGOA from Jan-Mar than observed in the survey</a:t>
            </a:r>
          </a:p>
          <a:p>
            <a:r>
              <a:rPr lang="en-US" sz="2600" dirty="0"/>
              <a:t>Multiple methods being evaluated to ultimately enable adjustment of WGOA/EBS|NBS BRDs</a:t>
            </a:r>
          </a:p>
          <a:p>
            <a:r>
              <a:rPr lang="en-US" sz="2600" dirty="0"/>
              <a:t>Main take homes: </a:t>
            </a:r>
          </a:p>
          <a:p>
            <a:pPr lvl="1"/>
            <a:r>
              <a:rPr lang="en-US" sz="2400" dirty="0"/>
              <a:t>Any upward adjustment of WGOA BRD would need to be allocated to a Jan-Mar fishery in the WGOA</a:t>
            </a:r>
          </a:p>
          <a:p>
            <a:pPr lvl="1"/>
            <a:r>
              <a:rPr lang="en-US" sz="2400" dirty="0"/>
              <a:t>Whatever model or method we use, we will need to make strong assumptions on movement or other key parameters</a:t>
            </a:r>
          </a:p>
        </p:txBody>
      </p:sp>
    </p:spTree>
    <p:extLst>
      <p:ext uri="{BB962C8B-B14F-4D97-AF65-F5344CB8AC3E}">
        <p14:creationId xmlns:p14="http://schemas.microsoft.com/office/powerpoint/2010/main" val="319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Collated all available tagging data</a:t>
            </a:r>
          </a:p>
          <a:p>
            <a:pPr lvl="1"/>
            <a:r>
              <a:rPr lang="en-US" sz="2600" dirty="0"/>
              <a:t>Includes both conventional and satellite tags (using only release/pop-off locations)</a:t>
            </a:r>
          </a:p>
          <a:p>
            <a:pPr lvl="1"/>
            <a:r>
              <a:rPr lang="en-US" sz="2600" dirty="0"/>
              <a:t>Starts in 1982, total of 2,879 tags</a:t>
            </a:r>
          </a:p>
          <a:p>
            <a:pPr lvl="1"/>
            <a:r>
              <a:rPr lang="en-US" sz="2600" dirty="0"/>
              <a:t>Filter to:</a:t>
            </a:r>
          </a:p>
          <a:p>
            <a:pPr lvl="2"/>
            <a:r>
              <a:rPr lang="en-US" sz="2400" dirty="0"/>
              <a:t>At least 30 days at liberty</a:t>
            </a:r>
          </a:p>
          <a:p>
            <a:pPr lvl="2"/>
            <a:r>
              <a:rPr lang="en-US" sz="2400" dirty="0"/>
              <a:t>Released-recovered in EBS|NBS, WGOA, and CGOA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6E5EAD-3485-433C-87CE-70C83EC70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08170"/>
              </p:ext>
            </p:extLst>
          </p:nvPr>
        </p:nvGraphicFramePr>
        <p:xfrm>
          <a:off x="2739190" y="4324141"/>
          <a:ext cx="6713620" cy="1876425"/>
        </p:xfrm>
        <a:graphic>
          <a:graphicData uri="http://schemas.openxmlformats.org/drawingml/2006/table">
            <a:tbl>
              <a:tblPr/>
              <a:tblGrid>
                <a:gridCol w="1678405">
                  <a:extLst>
                    <a:ext uri="{9D8B030D-6E8A-4147-A177-3AD203B41FA5}">
                      <a16:colId xmlns:a16="http://schemas.microsoft.com/office/drawing/2014/main" val="210084532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1971461355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3259589436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41647257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Release 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9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453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56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 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57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271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520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74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55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DE1C32-8AE6-4A50-8F03-2E954598B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0"/>
            <a:ext cx="8913395" cy="6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D995-68D8-43BD-9A64-269AF9A7A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1805094"/>
            <a:ext cx="6041815" cy="453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162C2-80C1-4DAB-850D-77DFB19FE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325121"/>
            <a:ext cx="6190827" cy="464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AC2C5-CE7F-4616-BD8B-0F34531CA754}"/>
              </a:ext>
            </a:extLst>
          </p:cNvPr>
          <p:cNvSpPr txBox="1"/>
          <p:nvPr/>
        </p:nvSpPr>
        <p:spPr>
          <a:xfrm>
            <a:off x="2192716" y="63511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D9060-27A4-4EA4-8855-917A53D30B57}"/>
              </a:ext>
            </a:extLst>
          </p:cNvPr>
          <p:cNvSpPr txBox="1"/>
          <p:nvPr/>
        </p:nvSpPr>
        <p:spPr>
          <a:xfrm>
            <a:off x="8263467" y="1543484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Post-2020</a:t>
            </a:r>
          </a:p>
        </p:txBody>
      </p:sp>
    </p:spTree>
    <p:extLst>
      <p:ext uri="{BB962C8B-B14F-4D97-AF65-F5344CB8AC3E}">
        <p14:creationId xmlns:p14="http://schemas.microsoft.com/office/powerpoint/2010/main" val="23714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Why Jan-Mar? Seasonality of movement from WGOA: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F6105D-1296-4B7B-999D-AA560BD1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63721"/>
              </p:ext>
            </p:extLst>
          </p:nvPr>
        </p:nvGraphicFramePr>
        <p:xfrm>
          <a:off x="1640303" y="1869699"/>
          <a:ext cx="8075195" cy="4128135"/>
        </p:xfrm>
        <a:graphic>
          <a:graphicData uri="http://schemas.openxmlformats.org/drawingml/2006/table">
            <a:tbl>
              <a:tblPr/>
              <a:tblGrid>
                <a:gridCol w="1615039">
                  <a:extLst>
                    <a:ext uri="{9D8B030D-6E8A-4147-A177-3AD203B41FA5}">
                      <a16:colId xmlns:a16="http://schemas.microsoft.com/office/drawing/2014/main" val="116146550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3949152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587823150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05823896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28329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kern="1200" spc="11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WGOA,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50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011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95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98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691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123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87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8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993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572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1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Seasonality of movement from EBS|NBS: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132478-D89A-4278-A6A8-5F4FCAFE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72657"/>
              </p:ext>
            </p:extLst>
          </p:nvPr>
        </p:nvGraphicFramePr>
        <p:xfrm>
          <a:off x="2249905" y="1848644"/>
          <a:ext cx="6743700" cy="4284345"/>
        </p:xfrm>
        <a:graphic>
          <a:graphicData uri="http://schemas.openxmlformats.org/drawingml/2006/table">
            <a:tbl>
              <a:tblPr/>
              <a:tblGrid>
                <a:gridCol w="1348740">
                  <a:extLst>
                    <a:ext uri="{9D8B030D-6E8A-4147-A177-3AD203B41FA5}">
                      <a16:colId xmlns:a16="http://schemas.microsoft.com/office/drawing/2014/main" val="3503728522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66881602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48681031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355755033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9394806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 EBS|NBS,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14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48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427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777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18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83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42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83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9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051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570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299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60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homes:</a:t>
            </a:r>
          </a:p>
          <a:p>
            <a:pPr lvl="1"/>
            <a:r>
              <a:rPr lang="en-US" sz="2600" dirty="0"/>
              <a:t>WGOA has largest amount of movement out of the region as compared to EBS|NBS and CGOA</a:t>
            </a:r>
          </a:p>
          <a:p>
            <a:pPr lvl="2"/>
            <a:r>
              <a:rPr lang="en-US" sz="2200" dirty="0"/>
              <a:t>Strong seasonal component, bulk of movement from WGOA to EBS|NBS occurs prior to April</a:t>
            </a:r>
          </a:p>
          <a:p>
            <a:pPr lvl="2"/>
            <a:r>
              <a:rPr lang="en-US" sz="2200" dirty="0"/>
              <a:t>Recent tagging has less movement to EBS|NBS (~37%) as compared to historical tagging data (~54%) prior to April</a:t>
            </a:r>
          </a:p>
          <a:p>
            <a:pPr lvl="1"/>
            <a:r>
              <a:rPr lang="en-US" sz="2400" dirty="0"/>
              <a:t>EBS|NBS movement to WGOA consistent across month/season, and hovers ~6% </a:t>
            </a:r>
          </a:p>
          <a:p>
            <a:pPr lvl="1"/>
            <a:r>
              <a:rPr lang="en-US" sz="2400" dirty="0"/>
              <a:t>CGOA has limited movement to WGOA, none to EBS|BS</a:t>
            </a:r>
          </a:p>
        </p:txBody>
      </p:sp>
    </p:spTree>
    <p:extLst>
      <p:ext uri="{BB962C8B-B14F-4D97-AF65-F5344CB8AC3E}">
        <p14:creationId xmlns:p14="http://schemas.microsoft.com/office/powerpoint/2010/main" val="28613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Catch from Cod-targeted trips by season: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67D4CB-0464-462D-87BB-38043CF69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084787"/>
              </p:ext>
            </p:extLst>
          </p:nvPr>
        </p:nvGraphicFramePr>
        <p:xfrm>
          <a:off x="2101015" y="1830596"/>
          <a:ext cx="7989970" cy="3053715"/>
        </p:xfrm>
        <a:graphic>
          <a:graphicData uri="http://schemas.openxmlformats.org/drawingml/2006/table">
            <a:tbl>
              <a:tblPr/>
              <a:tblGrid>
                <a:gridCol w="903406">
                  <a:extLst>
                    <a:ext uri="{9D8B030D-6E8A-4147-A177-3AD203B41FA5}">
                      <a16:colId xmlns:a16="http://schemas.microsoft.com/office/drawing/2014/main" val="3277583926"/>
                    </a:ext>
                  </a:extLst>
                </a:gridCol>
                <a:gridCol w="2038637">
                  <a:extLst>
                    <a:ext uri="{9D8B030D-6E8A-4147-A177-3AD203B41FA5}">
                      <a16:colId xmlns:a16="http://schemas.microsoft.com/office/drawing/2014/main" val="3625763658"/>
                    </a:ext>
                  </a:extLst>
                </a:gridCol>
                <a:gridCol w="2553605">
                  <a:extLst>
                    <a:ext uri="{9D8B030D-6E8A-4147-A177-3AD203B41FA5}">
                      <a16:colId xmlns:a16="http://schemas.microsoft.com/office/drawing/2014/main" val="2018745930"/>
                    </a:ext>
                  </a:extLst>
                </a:gridCol>
                <a:gridCol w="2494322">
                  <a:extLst>
                    <a:ext uri="{9D8B030D-6E8A-4147-A177-3AD203B41FA5}">
                      <a16:colId xmlns:a16="http://schemas.microsoft.com/office/drawing/2014/main" val="10985868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Jan-Mar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Apr-Dec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42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13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87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683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66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84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08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1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1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F5C8FAA9-5EB7-3D46-BE81-8455EDCF7A66}"/>
    </a:ext>
  </a:extLst>
</a:theme>
</file>

<file path=ppt/theme/theme10.xml><?xml version="1.0" encoding="utf-8"?>
<a:theme xmlns:a="http://schemas.openxmlformats.org/drawingml/2006/main" name="3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11.xml><?xml version="1.0" encoding="utf-8"?>
<a:theme xmlns:a="http://schemas.openxmlformats.org/drawingml/2006/main" name="1_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NOAA Fisheries Content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3.xml><?xml version="1.0" encoding="utf-8"?>
<a:theme xmlns:a="http://schemas.openxmlformats.org/drawingml/2006/main" name="6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ppt/theme/theme4.xml><?xml version="1.0" encoding="utf-8"?>
<a:theme xmlns:a="http://schemas.openxmlformats.org/drawingml/2006/main" name="2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5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9.xml><?xml version="1.0" encoding="utf-8"?>
<a:theme xmlns:a="http://schemas.openxmlformats.org/drawingml/2006/main" name="7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FISHERIES Slides Widescreen (1)</Template>
  <TotalTime>19206</TotalTime>
  <Words>1778</Words>
  <Application>Microsoft Office PowerPoint</Application>
  <PresentationFormat>Widescreen</PresentationFormat>
  <Paragraphs>328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Arial</vt:lpstr>
      <vt:lpstr>Arial Narrow</vt:lpstr>
      <vt:lpstr>Calibri</vt:lpstr>
      <vt:lpstr>Cambria</vt:lpstr>
      <vt:lpstr>Century Schoolbook</vt:lpstr>
      <vt:lpstr>Noto Sans Symbols</vt:lpstr>
      <vt:lpstr>Wingdings 2</vt:lpstr>
      <vt:lpstr>1_Custom Design</vt:lpstr>
      <vt:lpstr>1_View</vt:lpstr>
      <vt:lpstr>6_View</vt:lpstr>
      <vt:lpstr>2_Custom Design</vt:lpstr>
      <vt:lpstr>NOAA Title Options</vt:lpstr>
      <vt:lpstr>NOAA Fisheries Content Slides</vt:lpstr>
      <vt:lpstr>NOAA Divider Slides</vt:lpstr>
      <vt:lpstr>2_View</vt:lpstr>
      <vt:lpstr>7_View</vt:lpstr>
      <vt:lpstr>3_Custom Design</vt:lpstr>
      <vt:lpstr>1_NOAA Title Options</vt:lpstr>
      <vt:lpstr>1_NOAA Fisheries Content Slides</vt:lpstr>
      <vt:lpstr>Western GOA Pcod assessment research</vt:lpstr>
      <vt:lpstr>Outline</vt:lpstr>
      <vt:lpstr>Combined tagging data</vt:lpstr>
      <vt:lpstr>PowerPoint Presentation</vt:lpstr>
      <vt:lpstr>PowerPoint Presentation</vt:lpstr>
      <vt:lpstr>Combined tagging data</vt:lpstr>
      <vt:lpstr>Combined tagging data</vt:lpstr>
      <vt:lpstr>Combined tagging data</vt:lpstr>
      <vt:lpstr>Fishery characteristics</vt:lpstr>
      <vt:lpstr>Fishery characteristics</vt:lpstr>
      <vt:lpstr>Fishery characteristics</vt:lpstr>
      <vt:lpstr>Survey index comparison</vt:lpstr>
      <vt:lpstr>Survey index comparison</vt:lpstr>
      <vt:lpstr>Survey index comparison</vt:lpstr>
      <vt:lpstr>Survey index comparison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255</cp:revision>
  <dcterms:created xsi:type="dcterms:W3CDTF">2024-07-30T16:00:11Z</dcterms:created>
  <dcterms:modified xsi:type="dcterms:W3CDTF">2025-09-16T21:13:13Z</dcterms:modified>
</cp:coreProperties>
</file>